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2" r:id="rId3"/>
    <p:sldId id="259" r:id="rId4"/>
    <p:sldId id="291" r:id="rId5"/>
    <p:sldId id="270" r:id="rId6"/>
    <p:sldId id="295" r:id="rId7"/>
    <p:sldId id="302" r:id="rId8"/>
    <p:sldId id="301" r:id="rId9"/>
    <p:sldId id="300" r:id="rId10"/>
    <p:sldId id="305" r:id="rId11"/>
    <p:sldId id="293" r:id="rId12"/>
    <p:sldId id="303" r:id="rId13"/>
    <p:sldId id="290" r:id="rId14"/>
    <p:sldId id="288" r:id="rId15"/>
    <p:sldId id="294" r:id="rId16"/>
    <p:sldId id="287" r:id="rId17"/>
    <p:sldId id="260" r:id="rId18"/>
    <p:sldId id="273" r:id="rId19"/>
    <p:sldId id="307" r:id="rId20"/>
    <p:sldId id="304" r:id="rId21"/>
    <p:sldId id="280" r:id="rId22"/>
    <p:sldId id="266" r:id="rId23"/>
    <p:sldId id="296" r:id="rId24"/>
    <p:sldId id="297" r:id="rId25"/>
    <p:sldId id="286" r:id="rId26"/>
    <p:sldId id="306" r:id="rId27"/>
    <p:sldId id="285" r:id="rId28"/>
    <p:sldId id="308" r:id="rId29"/>
    <p:sldId id="319" r:id="rId30"/>
    <p:sldId id="310" r:id="rId31"/>
    <p:sldId id="309" r:id="rId32"/>
    <p:sldId id="311" r:id="rId33"/>
    <p:sldId id="318" r:id="rId34"/>
    <p:sldId id="312" r:id="rId35"/>
    <p:sldId id="313" r:id="rId36"/>
    <p:sldId id="317" r:id="rId37"/>
    <p:sldId id="321" r:id="rId38"/>
    <p:sldId id="316" r:id="rId39"/>
    <p:sldId id="314" r:id="rId40"/>
    <p:sldId id="315" r:id="rId41"/>
    <p:sldId id="268" r:id="rId42"/>
    <p:sldId id="320" r:id="rId43"/>
    <p:sldId id="29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5620"/>
    <p:restoredTop sz="94660"/>
  </p:normalViewPr>
  <p:slideViewPr>
    <p:cSldViewPr>
      <p:cViewPr varScale="1">
        <p:scale>
          <a:sx n="89" d="100"/>
          <a:sy n="89" d="100"/>
        </p:scale>
        <p:origin x="-120"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8298E4-7F3B-45F1-94A3-81622B8822D5}" type="datetimeFigureOut">
              <a:rPr lang="en-US" smtClean="0"/>
              <a:pPr/>
              <a:t>10/17/2012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17A18D-615A-4CF2-8661-3165CB28B5A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8298E4-7F3B-45F1-94A3-81622B8822D5}" type="datetimeFigureOut">
              <a:rPr lang="en-US" smtClean="0"/>
              <a:pPr/>
              <a:t>10/17/2012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17A18D-615A-4CF2-8661-3165CB28B5A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hyperlink" Target="http://www.nasa.gov/mission_pages/juno/main/index.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cottysmightymini.com/JEE/"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mailto:scotty@scottysmightymini.com" TargetMode="External"/><Relationship Id="rId2" Type="http://schemas.openxmlformats.org/officeDocument/2006/relationships/hyperlink" Target="http://scottysmightymini.com/JEE/" TargetMode="External"/><Relationship Id="rId1" Type="http://schemas.openxmlformats.org/officeDocument/2006/relationships/slideLayout" Target="../slideLayouts/slideLayout2.xml"/><Relationship Id="rId5" Type="http://schemas.openxmlformats.org/officeDocument/2006/relationships/hyperlink" Target="http://ssd.jpl.nasa.gov/horizons.cgi" TargetMode="External"/><Relationship Id="rId4" Type="http://schemas.openxmlformats.org/officeDocument/2006/relationships/hyperlink" Target="mailto:Jon.Giorgini@jpl.nasa.gov"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unset.jpg"/>
          <p:cNvPicPr>
            <a:picLocks noGrp="1" noChangeAspect="1"/>
          </p:cNvPicPr>
          <p:nvPr>
            <p:ph idx="1"/>
          </p:nvPr>
        </p:nvPicPr>
        <p:blipFill>
          <a:blip r:embed="rId2" cstate="print"/>
          <a:stretch>
            <a:fillRect/>
          </a:stretch>
        </p:blipFill>
        <p:spPr>
          <a:xfrm>
            <a:off x="0" y="1"/>
            <a:ext cx="9296400" cy="6858000"/>
          </a:xfrm>
        </p:spPr>
      </p:pic>
      <p:sp>
        <p:nvSpPr>
          <p:cNvPr id="5" name="TextBox 4"/>
          <p:cNvSpPr txBox="1"/>
          <p:nvPr/>
        </p:nvSpPr>
        <p:spPr>
          <a:xfrm>
            <a:off x="457200" y="381000"/>
            <a:ext cx="8371972" cy="1077218"/>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pPr algn="ctr"/>
            <a:r>
              <a:rPr lang="en-US" sz="3200" u="sng" dirty="0" smtClean="0">
                <a:solidFill>
                  <a:schemeClr val="bg1"/>
                </a:solidFill>
              </a:rPr>
              <a:t>J</a:t>
            </a:r>
            <a:r>
              <a:rPr lang="en-US" sz="3200" dirty="0" smtClean="0">
                <a:solidFill>
                  <a:schemeClr val="bg1"/>
                </a:solidFill>
              </a:rPr>
              <a:t>ovian </a:t>
            </a:r>
            <a:r>
              <a:rPr lang="en-US" sz="3200" u="sng" dirty="0" smtClean="0">
                <a:solidFill>
                  <a:schemeClr val="bg1"/>
                </a:solidFill>
              </a:rPr>
              <a:t>E</a:t>
            </a:r>
            <a:r>
              <a:rPr lang="en-US" sz="3200" dirty="0" smtClean="0">
                <a:solidFill>
                  <a:schemeClr val="bg1"/>
                </a:solidFill>
              </a:rPr>
              <a:t>xtinction </a:t>
            </a:r>
            <a:r>
              <a:rPr lang="en-US" sz="3200" u="sng" dirty="0" smtClean="0">
                <a:solidFill>
                  <a:schemeClr val="bg1"/>
                </a:solidFill>
              </a:rPr>
              <a:t>E</a:t>
            </a:r>
            <a:r>
              <a:rPr lang="en-US" sz="3200" dirty="0" smtClean="0">
                <a:solidFill>
                  <a:schemeClr val="bg1"/>
                </a:solidFill>
              </a:rPr>
              <a:t>vents</a:t>
            </a:r>
          </a:p>
          <a:p>
            <a:pPr algn="ctr"/>
            <a:r>
              <a:rPr lang="en-US" sz="3200" dirty="0" smtClean="0">
                <a:solidFill>
                  <a:schemeClr val="bg1"/>
                </a:solidFill>
              </a:rPr>
              <a:t>JEE2012 Observing Campaign Preliminary Results</a:t>
            </a:r>
          </a:p>
        </p:txBody>
      </p:sp>
      <p:sp>
        <p:nvSpPr>
          <p:cNvPr id="6" name="TextBox 5"/>
          <p:cNvSpPr txBox="1"/>
          <p:nvPr/>
        </p:nvSpPr>
        <p:spPr>
          <a:xfrm>
            <a:off x="457200" y="4953000"/>
            <a:ext cx="8305800" cy="107721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en-US" sz="3200" b="1" dirty="0" smtClean="0">
                <a:solidFill>
                  <a:schemeClr val="accent5">
                    <a:lumMod val="60000"/>
                    <a:lumOff val="40000"/>
                  </a:schemeClr>
                </a:solidFill>
              </a:rPr>
              <a:t>Modeling the Jovian dust field, moon atmospheres, flux tubes and Io’s Torus</a:t>
            </a:r>
            <a:endParaRPr lang="en-US" sz="3200" b="1" dirty="0">
              <a:solidFill>
                <a:schemeClr val="accent5">
                  <a:lumMod val="60000"/>
                  <a:lumOff val="40000"/>
                </a:schemeClr>
              </a:solidFill>
            </a:endParaRPr>
          </a:p>
        </p:txBody>
      </p:sp>
      <p:sp>
        <p:nvSpPr>
          <p:cNvPr id="7" name="TextBox 6"/>
          <p:cNvSpPr txBox="1"/>
          <p:nvPr/>
        </p:nvSpPr>
        <p:spPr>
          <a:xfrm>
            <a:off x="1219200" y="6172200"/>
            <a:ext cx="6742295" cy="461665"/>
          </a:xfrm>
          <a:prstGeom prst="rect">
            <a:avLst/>
          </a:prstGeom>
          <a:noFill/>
        </p:spPr>
        <p:txBody>
          <a:bodyPr wrap="none" rtlCol="0">
            <a:spAutoFit/>
          </a:bodyPr>
          <a:lstStyle/>
          <a:p>
            <a:r>
              <a:rPr lang="en-US" sz="2400" dirty="0" smtClean="0">
                <a:solidFill>
                  <a:schemeClr val="bg1"/>
                </a:solidFill>
              </a:rPr>
              <a:t>IOTA Annual Meeting, Oct 19-21, 2012 Las Vegas, NV</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Hiatus for 2011 – 2013…</a:t>
            </a:r>
            <a:endParaRPr lang="en-US" dirty="0"/>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r>
              <a:rPr lang="en-US" dirty="0" smtClean="0"/>
              <a:t>Or so I thought! The last Jovian Mutual Event for JME2009 was 2010-Jan-04. The next JME season wont start until September 2014.</a:t>
            </a:r>
          </a:p>
          <a:p>
            <a:r>
              <a:rPr lang="en-US" dirty="0" smtClean="0"/>
              <a:t>I had planned on taking a few years off to gear up strong for 2014.</a:t>
            </a:r>
          </a:p>
          <a:p>
            <a:r>
              <a:rPr lang="en-US" dirty="0" smtClean="0"/>
              <a:t>While attended the SAS Conference in May 2012 I started organizing more observers and collaborators. I soon discovered that there were very well placed conjunctions in July and August of this year (2012).</a:t>
            </a:r>
          </a:p>
          <a:p>
            <a:r>
              <a:rPr lang="en-US" dirty="0" smtClean="0"/>
              <a:t>JEE2012 was born!</a:t>
            </a:r>
          </a:p>
          <a:p>
            <a:r>
              <a:rPr lang="en-US" dirty="0" smtClean="0"/>
              <a:t>The call for observers for the JEE2012 Observing Campaign went out, this time to the AAVSO, MPML, and IOTA.</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orizons webpage.png"/>
          <p:cNvPicPr>
            <a:picLocks noChangeAspect="1"/>
          </p:cNvPicPr>
          <p:nvPr/>
        </p:nvPicPr>
        <p:blipFill>
          <a:blip r:embed="rId2" cstate="print"/>
          <a:stretch>
            <a:fillRect/>
          </a:stretch>
        </p:blipFill>
        <p:spPr>
          <a:xfrm>
            <a:off x="0" y="609600"/>
            <a:ext cx="9144000" cy="5930624"/>
          </a:xfrm>
          <a:prstGeom prst="rect">
            <a:avLst/>
          </a:prstGeom>
        </p:spPr>
      </p:pic>
      <p:sp>
        <p:nvSpPr>
          <p:cNvPr id="2" name="Title 1"/>
          <p:cNvSpPr>
            <a:spLocks noGrp="1"/>
          </p:cNvSpPr>
          <p:nvPr>
            <p:ph type="title"/>
          </p:nvPr>
        </p:nvSpPr>
        <p:spPr>
          <a:xfrm>
            <a:off x="152400" y="304800"/>
            <a:ext cx="8839200" cy="685800"/>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US" dirty="0" smtClean="0"/>
              <a:t>JEE2012 Major shift using JPL ephemeris</a:t>
            </a:r>
            <a:endParaRPr lang="en-US" dirty="0"/>
          </a:p>
        </p:txBody>
      </p:sp>
      <p:sp>
        <p:nvSpPr>
          <p:cNvPr id="3" name="Content Placeholder 2"/>
          <p:cNvSpPr>
            <a:spLocks noGrp="1"/>
          </p:cNvSpPr>
          <p:nvPr>
            <p:ph idx="1"/>
          </p:nvPr>
        </p:nvSpPr>
        <p:spPr>
          <a:xfrm>
            <a:off x="457200" y="5334000"/>
            <a:ext cx="8229600" cy="1371600"/>
          </a:xfrm>
          <a:solidFill>
            <a:srgbClr val="92D050"/>
          </a:solidFill>
        </p:spPr>
        <p:style>
          <a:lnRef idx="2">
            <a:schemeClr val="accent2"/>
          </a:lnRef>
          <a:fillRef idx="1">
            <a:schemeClr val="lt1"/>
          </a:fillRef>
          <a:effectRef idx="0">
            <a:schemeClr val="accent2"/>
          </a:effectRef>
          <a:fontRef idx="minor">
            <a:schemeClr val="dk1"/>
          </a:fontRef>
        </p:style>
        <p:txBody>
          <a:bodyPr>
            <a:normAutofit lnSpcReduction="10000"/>
          </a:bodyPr>
          <a:lstStyle/>
          <a:p>
            <a:endParaRPr lang="en-US" sz="1400" dirty="0" smtClean="0"/>
          </a:p>
          <a:p>
            <a:r>
              <a:rPr lang="en-US" sz="1400" dirty="0" smtClean="0"/>
              <a:t>Recent introduction by Wayne Green of the Horizons JPL ephemeris for the accurate data of Jovian moons has revolutionized our data reduction and future prediction methods.</a:t>
            </a:r>
          </a:p>
          <a:p>
            <a:endParaRPr lang="en-US" sz="1400" dirty="0" smtClean="0"/>
          </a:p>
          <a:p>
            <a:r>
              <a:rPr lang="en-US" sz="1400" dirty="0" smtClean="0"/>
              <a:t>Reducing all past JEE </a:t>
            </a:r>
            <a:r>
              <a:rPr lang="en-US" sz="1400" dirty="0" err="1" smtClean="0"/>
              <a:t>lightcurves</a:t>
            </a:r>
            <a:r>
              <a:rPr lang="en-US" sz="1400" dirty="0" smtClean="0"/>
              <a:t> by overlaying the intensity data on top of JPL ephemeris has derived potentially useful scientific data.</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hneider et al 6 io radii.png"/>
          <p:cNvPicPr>
            <a:picLocks noChangeAspect="1"/>
          </p:cNvPicPr>
          <p:nvPr/>
        </p:nvPicPr>
        <p:blipFill>
          <a:blip r:embed="rId2" cstate="print"/>
          <a:stretch>
            <a:fillRect/>
          </a:stretch>
        </p:blipFill>
        <p:spPr>
          <a:xfrm>
            <a:off x="122516" y="0"/>
            <a:ext cx="8898968" cy="6858000"/>
          </a:xfrm>
          <a:prstGeom prst="rect">
            <a:avLst/>
          </a:prstGeom>
        </p:spPr>
      </p:pic>
      <p:sp>
        <p:nvSpPr>
          <p:cNvPr id="4" name="Oval 3"/>
          <p:cNvSpPr/>
          <p:nvPr/>
        </p:nvSpPr>
        <p:spPr>
          <a:xfrm>
            <a:off x="2819400" y="3581400"/>
            <a:ext cx="29718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090901 IoIInIII dimming repeated.png"/>
          <p:cNvPicPr>
            <a:picLocks noChangeAspect="1"/>
          </p:cNvPicPr>
          <p:nvPr/>
        </p:nvPicPr>
        <p:blipFill>
          <a:blip r:embed="rId2" cstate="print"/>
          <a:stretch>
            <a:fillRect/>
          </a:stretch>
        </p:blipFill>
        <p:spPr>
          <a:xfrm>
            <a:off x="223837" y="266700"/>
            <a:ext cx="8696325" cy="6324600"/>
          </a:xfrm>
          <a:prstGeom prst="rect">
            <a:avLst/>
          </a:prstGeom>
        </p:spPr>
      </p:pic>
      <p:sp>
        <p:nvSpPr>
          <p:cNvPr id="3" name="TextBox 2"/>
          <p:cNvSpPr txBox="1"/>
          <p:nvPr/>
        </p:nvSpPr>
        <p:spPr>
          <a:xfrm>
            <a:off x="2438400" y="1676400"/>
            <a:ext cx="47244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Sample JEE lightcurve</a:t>
            </a:r>
          </a:p>
          <a:p>
            <a:pPr algn="ctr"/>
            <a:r>
              <a:rPr lang="en-US" dirty="0" smtClean="0"/>
              <a:t>Using JPL data we can create an O-C comparison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090901 JPL prediction envelope.png"/>
          <p:cNvPicPr>
            <a:picLocks noChangeAspect="1"/>
          </p:cNvPicPr>
          <p:nvPr/>
        </p:nvPicPr>
        <p:blipFill>
          <a:blip r:embed="rId2" cstate="print"/>
          <a:stretch>
            <a:fillRect/>
          </a:stretch>
        </p:blipFill>
        <p:spPr>
          <a:xfrm>
            <a:off x="223837" y="266700"/>
            <a:ext cx="8696325" cy="6324600"/>
          </a:xfrm>
          <a:prstGeom prst="rect">
            <a:avLst/>
          </a:prstGeom>
        </p:spPr>
      </p:pic>
      <p:sp>
        <p:nvSpPr>
          <p:cNvPr id="5" name="TextBox 4"/>
          <p:cNvSpPr txBox="1"/>
          <p:nvPr/>
        </p:nvSpPr>
        <p:spPr>
          <a:xfrm>
            <a:off x="990600" y="5181600"/>
            <a:ext cx="7734874" cy="92333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pPr algn="ctr"/>
            <a:r>
              <a:rPr lang="en-US" dirty="0" smtClean="0"/>
              <a:t>This is a sample “envelope” of extinction based on published atmospheric model</a:t>
            </a:r>
          </a:p>
          <a:p>
            <a:pPr algn="ctr"/>
            <a:r>
              <a:rPr lang="en-US" dirty="0" smtClean="0"/>
              <a:t>size for Io. There are no published values for extinction, so we used a range of </a:t>
            </a:r>
          </a:p>
          <a:p>
            <a:pPr algn="ctr"/>
            <a:r>
              <a:rPr lang="en-US" dirty="0" smtClean="0"/>
              <a:t>0.1 to 0.5 magnitude loss due to extinction overlaid on  the JPL ephemeris.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090901 IoIInIII O-C plot 320 bin.png"/>
          <p:cNvPicPr>
            <a:picLocks noChangeAspect="1"/>
          </p:cNvPicPr>
          <p:nvPr/>
        </p:nvPicPr>
        <p:blipFill>
          <a:blip r:embed="rId2" cstate="print"/>
          <a:stretch>
            <a:fillRect/>
          </a:stretch>
        </p:blipFill>
        <p:spPr>
          <a:xfrm>
            <a:off x="223837" y="266700"/>
            <a:ext cx="8696325" cy="6324600"/>
          </a:xfrm>
          <a:prstGeom prst="rect">
            <a:avLst/>
          </a:prstGeom>
        </p:spPr>
      </p:pic>
      <p:sp>
        <p:nvSpPr>
          <p:cNvPr id="3" name="TextBox 2"/>
          <p:cNvSpPr txBox="1"/>
          <p:nvPr/>
        </p:nvSpPr>
        <p:spPr>
          <a:xfrm>
            <a:off x="1295400" y="1752600"/>
            <a:ext cx="7218771"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The JEE data is in the envelope, a fit is then performed using JPL ephemeris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90807 IoIInIII JPL O-C plot.png"/>
          <p:cNvPicPr>
            <a:picLocks noChangeAspect="1"/>
          </p:cNvPicPr>
          <p:nvPr/>
        </p:nvPicPr>
        <p:blipFill>
          <a:blip r:embed="rId2" cstate="print"/>
          <a:stretch>
            <a:fillRect/>
          </a:stretch>
        </p:blipFill>
        <p:spPr>
          <a:xfrm>
            <a:off x="223837" y="266700"/>
            <a:ext cx="8696325" cy="63246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20090916 IoIInIII JPL O-C plot.jpg"/>
          <p:cNvPicPr>
            <a:picLocks noGrp="1" noChangeAspect="1"/>
          </p:cNvPicPr>
          <p:nvPr>
            <p:ph idx="4294967295"/>
          </p:nvPr>
        </p:nvPicPr>
        <p:blipFill>
          <a:blip r:embed="rId2" cstate="print"/>
          <a:stretch>
            <a:fillRect/>
          </a:stretch>
        </p:blipFill>
        <p:spPr>
          <a:xfrm>
            <a:off x="228600" y="373865"/>
            <a:ext cx="8915400" cy="6484135"/>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91224 IoIInIII Talbot JPL O-C_31 Io radii.png"/>
          <p:cNvPicPr>
            <a:picLocks noChangeAspect="1"/>
          </p:cNvPicPr>
          <p:nvPr/>
        </p:nvPicPr>
        <p:blipFill>
          <a:blip r:embed="rId2" cstate="print"/>
          <a:stretch>
            <a:fillRect/>
          </a:stretch>
        </p:blipFill>
        <p:spPr>
          <a:xfrm>
            <a:off x="223837" y="266700"/>
            <a:ext cx="8696325" cy="6324600"/>
          </a:xfrm>
          <a:prstGeom prst="rect">
            <a:avLst/>
          </a:prstGeom>
        </p:spPr>
      </p:pic>
      <p:sp>
        <p:nvSpPr>
          <p:cNvPr id="3" name="TextBox 2"/>
          <p:cNvSpPr txBox="1"/>
          <p:nvPr/>
        </p:nvSpPr>
        <p:spPr>
          <a:xfrm>
            <a:off x="4267200" y="4876800"/>
            <a:ext cx="1911101"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Very asymmetrical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91105_Degenhardt_JPL_O-C.png"/>
          <p:cNvPicPr>
            <a:picLocks noChangeAspect="1"/>
          </p:cNvPicPr>
          <p:nvPr/>
        </p:nvPicPr>
        <p:blipFill>
          <a:blip r:embed="rId2" cstate="print"/>
          <a:stretch>
            <a:fillRect/>
          </a:stretch>
        </p:blipFill>
        <p:spPr>
          <a:xfrm>
            <a:off x="223837" y="266700"/>
            <a:ext cx="8696325" cy="6324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090807 Guide 8 animation.gif"/>
          <p:cNvPicPr>
            <a:picLocks noChangeAspect="1"/>
          </p:cNvPicPr>
          <p:nvPr/>
        </p:nvPicPr>
        <p:blipFill>
          <a:blip r:embed="rId2" cstate="print"/>
          <a:stretch>
            <a:fillRect/>
          </a:stretch>
        </p:blipFill>
        <p:spPr>
          <a:xfrm>
            <a:off x="152400" y="385762"/>
            <a:ext cx="8839200" cy="6086475"/>
          </a:xfrm>
          <a:prstGeom prst="rect">
            <a:avLst/>
          </a:prstGeom>
        </p:spPr>
      </p:pic>
      <p:sp>
        <p:nvSpPr>
          <p:cNvPr id="4" name="TextBox 3"/>
          <p:cNvSpPr txBox="1"/>
          <p:nvPr/>
        </p:nvSpPr>
        <p:spPr>
          <a:xfrm>
            <a:off x="990600" y="838200"/>
            <a:ext cx="6984156" cy="369332"/>
          </a:xfrm>
          <a:prstGeom prst="rect">
            <a:avLst/>
          </a:prstGeom>
          <a:noFill/>
        </p:spPr>
        <p:txBody>
          <a:bodyPr wrap="none" rtlCol="0">
            <a:spAutoFit/>
          </a:bodyPr>
          <a:lstStyle/>
          <a:p>
            <a:r>
              <a:rPr lang="en-US" dirty="0" smtClean="0">
                <a:solidFill>
                  <a:schemeClr val="bg1"/>
                </a:solidFill>
              </a:rPr>
              <a:t>Guide 8 animation sequence of the initial discovery event of Aug 7, 2009</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own et al 25 Europa.png"/>
          <p:cNvPicPr>
            <a:picLocks noChangeAspect="1"/>
          </p:cNvPicPr>
          <p:nvPr/>
        </p:nvPicPr>
        <p:blipFill>
          <a:blip r:embed="rId2" cstate="print"/>
          <a:stretch>
            <a:fillRect/>
          </a:stretch>
        </p:blipFill>
        <p:spPr>
          <a:xfrm>
            <a:off x="0" y="571500"/>
            <a:ext cx="9144000" cy="5715000"/>
          </a:xfrm>
          <a:prstGeom prst="rect">
            <a:avLst/>
          </a:prstGeom>
        </p:spPr>
      </p:pic>
      <p:sp>
        <p:nvSpPr>
          <p:cNvPr id="3" name="Oval 2"/>
          <p:cNvSpPr/>
          <p:nvPr/>
        </p:nvSpPr>
        <p:spPr>
          <a:xfrm>
            <a:off x="1905000" y="4191000"/>
            <a:ext cx="37338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091113 JeInIII IIoInIII O-C plot 330 bin.png"/>
          <p:cNvPicPr>
            <a:picLocks noChangeAspect="1"/>
          </p:cNvPicPr>
          <p:nvPr/>
        </p:nvPicPr>
        <p:blipFill>
          <a:blip r:embed="rId2" cstate="print"/>
          <a:stretch>
            <a:fillRect/>
          </a:stretch>
        </p:blipFill>
        <p:spPr>
          <a:xfrm>
            <a:off x="223837" y="266700"/>
            <a:ext cx="8696325" cy="6324600"/>
          </a:xfrm>
          <a:prstGeom prst="rect">
            <a:avLst/>
          </a:prstGeom>
        </p:spPr>
      </p:pic>
      <p:sp>
        <p:nvSpPr>
          <p:cNvPr id="3" name="TextBox 2"/>
          <p:cNvSpPr txBox="1"/>
          <p:nvPr/>
        </p:nvSpPr>
        <p:spPr>
          <a:xfrm>
            <a:off x="990600" y="4953000"/>
            <a:ext cx="796885" cy="738664"/>
          </a:xfrm>
          <a:prstGeom prst="rect">
            <a:avLst/>
          </a:prstGeom>
          <a:solidFill>
            <a:schemeClr val="bg1"/>
          </a:solidFill>
        </p:spPr>
        <p:txBody>
          <a:bodyPr wrap="none" rtlCol="0">
            <a:spAutoFit/>
          </a:bodyPr>
          <a:lstStyle/>
          <a:p>
            <a:pPr algn="ctr"/>
            <a:r>
              <a:rPr lang="en-US" sz="1400" dirty="0" smtClean="0"/>
              <a:t>Io in</a:t>
            </a:r>
          </a:p>
          <a:p>
            <a:pPr algn="ctr"/>
            <a:r>
              <a:rPr lang="en-US" sz="1400" dirty="0" smtClean="0"/>
              <a:t>Jupiter’s</a:t>
            </a:r>
          </a:p>
          <a:p>
            <a:pPr algn="ctr"/>
            <a:r>
              <a:rPr lang="en-US" sz="1400" dirty="0" smtClean="0"/>
              <a:t>shadow</a:t>
            </a:r>
            <a:endParaRPr lang="en-U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erthaDurechModel.png"/>
          <p:cNvPicPr>
            <a:picLocks noChangeAspect="1"/>
          </p:cNvPicPr>
          <p:nvPr/>
        </p:nvPicPr>
        <p:blipFill>
          <a:blip r:embed="rId2" cstate="print"/>
          <a:stretch>
            <a:fillRect/>
          </a:stretch>
        </p:blipFill>
        <p:spPr>
          <a:xfrm>
            <a:off x="3251501" y="2438626"/>
            <a:ext cx="5892499" cy="4419374"/>
          </a:xfrm>
          <a:prstGeom prst="rect">
            <a:avLst/>
          </a:prstGeom>
        </p:spPr>
      </p:pic>
      <p:pic>
        <p:nvPicPr>
          <p:cNvPr id="4" name="Content Placeholder 3" descr="20081211 (135) Hertha event lightcurve.png"/>
          <p:cNvPicPr>
            <a:picLocks noGrp="1" noChangeAspect="1"/>
          </p:cNvPicPr>
          <p:nvPr>
            <p:ph idx="4294967295"/>
          </p:nvPr>
        </p:nvPicPr>
        <p:blipFill>
          <a:blip r:embed="rId3" cstate="print"/>
          <a:stretch>
            <a:fillRect/>
          </a:stretch>
        </p:blipFill>
        <p:spPr>
          <a:xfrm>
            <a:off x="0" y="3581400"/>
            <a:ext cx="3678238" cy="2895600"/>
          </a:xfrm>
        </p:spPr>
      </p:pic>
      <p:sp>
        <p:nvSpPr>
          <p:cNvPr id="5" name="TextBox 4"/>
          <p:cNvSpPr txBox="1"/>
          <p:nvPr/>
        </p:nvSpPr>
        <p:spPr>
          <a:xfrm>
            <a:off x="1066800" y="762000"/>
            <a:ext cx="7239867" cy="954107"/>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800" dirty="0" smtClean="0"/>
              <a:t>In asteroid work multiple reflected </a:t>
            </a:r>
            <a:r>
              <a:rPr lang="en-US" sz="2800" dirty="0" err="1" smtClean="0"/>
              <a:t>lightcurves</a:t>
            </a:r>
            <a:r>
              <a:rPr lang="en-US" sz="2800" dirty="0" smtClean="0"/>
              <a:t> </a:t>
            </a:r>
          </a:p>
          <a:p>
            <a:r>
              <a:rPr lang="en-US" sz="2800" dirty="0" smtClean="0"/>
              <a:t>are combined and inverted to create a 3D model</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“Inverting” a JEE Lightcurve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Using JPL ephemeris and our extinction data we have developed a means of overlaying the intensity loss data onto the JPL ephemeris of the accurate moon locations during the JEE event.</a:t>
            </a:r>
          </a:p>
          <a:p>
            <a:endParaRPr lang="en-US" dirty="0" smtClean="0"/>
          </a:p>
          <a:p>
            <a:r>
              <a:rPr lang="en-US" dirty="0" smtClean="0"/>
              <a:t>These inversions are turned into an image that can aid in deriving geometrical data of the extinction event.</a:t>
            </a:r>
          </a:p>
          <a:p>
            <a:endParaRPr lang="en-US" dirty="0" smtClean="0"/>
          </a:p>
          <a:p>
            <a:r>
              <a:rPr lang="en-US" dirty="0" smtClean="0"/>
              <a:t>We expect multiple JEE events inverted together into a single image will eventually lead to 3D </a:t>
            </a:r>
            <a:r>
              <a:rPr lang="en-US" dirty="0" smtClean="0"/>
              <a:t>models </a:t>
            </a:r>
            <a:r>
              <a:rPr lang="en-US" dirty="0" smtClean="0"/>
              <a:t>of the Jovian dust and gas similar to </a:t>
            </a:r>
            <a:r>
              <a:rPr lang="en-US" dirty="0" err="1" smtClean="0"/>
              <a:t>asteroidal</a:t>
            </a:r>
            <a:r>
              <a:rPr lang="en-US" dirty="0" smtClean="0"/>
              <a:t> models.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090901 IoIInIII O-C plot 320 bin.png"/>
          <p:cNvPicPr>
            <a:picLocks noChangeAspect="1"/>
          </p:cNvPicPr>
          <p:nvPr/>
        </p:nvPicPr>
        <p:blipFill>
          <a:blip r:embed="rId2" cstate="print"/>
          <a:stretch>
            <a:fillRect/>
          </a:stretch>
        </p:blipFill>
        <p:spPr>
          <a:xfrm>
            <a:off x="223837" y="266700"/>
            <a:ext cx="8696325" cy="6324600"/>
          </a:xfrm>
          <a:prstGeom prst="rect">
            <a:avLst/>
          </a:prstGeom>
        </p:spPr>
      </p:pic>
      <p:sp>
        <p:nvSpPr>
          <p:cNvPr id="3" name="TextBox 2"/>
          <p:cNvSpPr txBox="1"/>
          <p:nvPr/>
        </p:nvSpPr>
        <p:spPr>
          <a:xfrm>
            <a:off x="1981200" y="1752600"/>
            <a:ext cx="5478295"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Taking this data we can invert it to create the next image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90901 ILC final.png"/>
          <p:cNvPicPr>
            <a:picLocks noChangeAspect="1"/>
          </p:cNvPicPr>
          <p:nvPr/>
        </p:nvPicPr>
        <p:blipFill>
          <a:blip r:embed="rId2" cstate="print"/>
          <a:stretch>
            <a:fillRect/>
          </a:stretch>
        </p:blipFill>
        <p:spPr>
          <a:xfrm>
            <a:off x="1143000" y="0"/>
            <a:ext cx="6858000" cy="6858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01101_Talbot_fitV2.png"/>
          <p:cNvPicPr>
            <a:picLocks noChangeAspect="1"/>
          </p:cNvPicPr>
          <p:nvPr/>
        </p:nvPicPr>
        <p:blipFill>
          <a:blip r:embed="rId2" cstate="print"/>
          <a:stretch>
            <a:fillRect/>
          </a:stretch>
        </p:blipFill>
        <p:spPr>
          <a:xfrm>
            <a:off x="223837" y="266700"/>
            <a:ext cx="8696325" cy="6324600"/>
          </a:xfrm>
          <a:prstGeom prst="rect">
            <a:avLst/>
          </a:prstGeom>
        </p:spPr>
      </p:pic>
      <p:sp>
        <p:nvSpPr>
          <p:cNvPr id="5" name="TextBox 4"/>
          <p:cNvSpPr txBox="1"/>
          <p:nvPr/>
        </p:nvSpPr>
        <p:spPr>
          <a:xfrm>
            <a:off x="1828800" y="1752600"/>
            <a:ext cx="6086090"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Taking this data we can model the Torus of Io in the next image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01101 ILC final.png"/>
          <p:cNvPicPr>
            <a:picLocks noChangeAspect="1"/>
          </p:cNvPicPr>
          <p:nvPr/>
        </p:nvPicPr>
        <p:blipFill>
          <a:blip r:embed="rId2" cstate="print"/>
          <a:stretch>
            <a:fillRect/>
          </a:stretch>
        </p:blipFill>
        <p:spPr>
          <a:xfrm>
            <a:off x="1138409" y="0"/>
            <a:ext cx="6867181" cy="68580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Preliminary JEE2012 </a:t>
            </a:r>
            <a:br>
              <a:rPr lang="en-US" dirty="0" smtClean="0"/>
            </a:br>
            <a:r>
              <a:rPr lang="en-US" dirty="0" smtClean="0"/>
              <a:t>Observing Campaign Results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New discoveries have once again taken us by surprise!</a:t>
            </a:r>
          </a:p>
          <a:p>
            <a:r>
              <a:rPr lang="en-US" dirty="0" smtClean="0"/>
              <a:t>Multi-wavelength data sets have been submitted by AAVSO, USA and foreign observers and are being processed. German observer Bernd </a:t>
            </a:r>
            <a:r>
              <a:rPr lang="en-US" dirty="0" err="1" smtClean="0"/>
              <a:t>Gährken</a:t>
            </a:r>
            <a:r>
              <a:rPr lang="en-US" dirty="0" smtClean="0"/>
              <a:t> is regularly observing in the methane band.</a:t>
            </a:r>
          </a:p>
          <a:p>
            <a:r>
              <a:rPr lang="en-US" dirty="0" smtClean="0"/>
              <a:t>Lesson learned: let the data speak for itself! Give up preconceived ideas of what it should say.</a:t>
            </a:r>
          </a:p>
          <a:p>
            <a:r>
              <a:rPr lang="en-US" dirty="0" smtClean="0"/>
              <a:t>Future predictions should be presented as “Windows of Opportunity” of JEE.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E2010vsJEE2012WesternTorusTipAnalysis.png"/>
          <p:cNvPicPr>
            <a:picLocks noChangeAspect="1"/>
          </p:cNvPicPr>
          <p:nvPr/>
        </p:nvPicPr>
        <p:blipFill>
          <a:blip r:embed="rId2" cstate="print"/>
          <a:stretch>
            <a:fillRect/>
          </a:stretch>
        </p:blipFill>
        <p:spPr>
          <a:xfrm>
            <a:off x="223837" y="266700"/>
            <a:ext cx="8696325" cy="6324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0090807 IoIInIII Degenhardt plot.png"/>
          <p:cNvPicPr>
            <a:picLocks noChangeAspect="1"/>
          </p:cNvPicPr>
          <p:nvPr/>
        </p:nvPicPr>
        <p:blipFill>
          <a:blip r:embed="rId2" cstate="print"/>
          <a:stretch>
            <a:fillRect/>
          </a:stretch>
        </p:blipFill>
        <p:spPr>
          <a:xfrm>
            <a:off x="223837" y="266700"/>
            <a:ext cx="8696325" cy="6324600"/>
          </a:xfrm>
          <a:prstGeom prst="rect">
            <a:avLst/>
          </a:prstGeom>
        </p:spPr>
      </p:pic>
      <p:sp>
        <p:nvSpPr>
          <p:cNvPr id="7" name="TextBox 6"/>
          <p:cNvSpPr txBox="1"/>
          <p:nvPr/>
        </p:nvSpPr>
        <p:spPr>
          <a:xfrm>
            <a:off x="2057400" y="5791200"/>
            <a:ext cx="2133600"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t>Resulting lightcurve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20725_predictions.png"/>
          <p:cNvPicPr>
            <a:picLocks noChangeAspect="1"/>
          </p:cNvPicPr>
          <p:nvPr/>
        </p:nvPicPr>
        <p:blipFill>
          <a:blip r:embed="rId2" cstate="print"/>
          <a:stretch>
            <a:fillRect/>
          </a:stretch>
        </p:blipFill>
        <p:spPr>
          <a:xfrm>
            <a:off x="0" y="114533"/>
            <a:ext cx="9144000" cy="6628933"/>
          </a:xfrm>
          <a:prstGeom prst="rect">
            <a:avLst/>
          </a:prstGeom>
        </p:spPr>
      </p:pic>
      <p:sp>
        <p:nvSpPr>
          <p:cNvPr id="5" name="Oval 4"/>
          <p:cNvSpPr/>
          <p:nvPr/>
        </p:nvSpPr>
        <p:spPr>
          <a:xfrm>
            <a:off x="5105400" y="2057400"/>
            <a:ext cx="2514600" cy="2514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581400" y="5105400"/>
            <a:ext cx="3444982" cy="369332"/>
          </a:xfrm>
          <a:prstGeom prst="rect">
            <a:avLst/>
          </a:prstGeom>
          <a:noFill/>
        </p:spPr>
        <p:txBody>
          <a:bodyPr wrap="none" rtlCol="0">
            <a:spAutoFit/>
          </a:bodyPr>
          <a:lstStyle/>
          <a:p>
            <a:r>
              <a:rPr lang="en-US" dirty="0" smtClean="0"/>
              <a:t>Segment visible to North America</a:t>
            </a:r>
            <a:endParaRPr lang="en-US" dirty="0"/>
          </a:p>
        </p:txBody>
      </p:sp>
      <p:cxnSp>
        <p:nvCxnSpPr>
          <p:cNvPr id="8" name="Straight Arrow Connector 7"/>
          <p:cNvCxnSpPr/>
          <p:nvPr/>
        </p:nvCxnSpPr>
        <p:spPr>
          <a:xfrm flipV="1">
            <a:off x="5486400" y="4495800"/>
            <a:ext cx="304800" cy="6096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20725 JPL analysis IIXI IIXI TwXI Degenhardt.png"/>
          <p:cNvPicPr>
            <a:picLocks noChangeAspect="1"/>
          </p:cNvPicPr>
          <p:nvPr/>
        </p:nvPicPr>
        <p:blipFill>
          <a:blip r:embed="rId2" cstate="print"/>
          <a:stretch>
            <a:fillRect/>
          </a:stretch>
        </p:blipFill>
        <p:spPr>
          <a:xfrm>
            <a:off x="223837" y="266700"/>
            <a:ext cx="8696325" cy="63246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20725_JPL_O-C_Scheck_Degenhardt.png"/>
          <p:cNvPicPr>
            <a:picLocks noChangeAspect="1"/>
          </p:cNvPicPr>
          <p:nvPr/>
        </p:nvPicPr>
        <p:blipFill>
          <a:blip r:embed="rId2" cstate="print"/>
          <a:stretch>
            <a:fillRect/>
          </a:stretch>
        </p:blipFill>
        <p:spPr>
          <a:xfrm>
            <a:off x="223837" y="266700"/>
            <a:ext cx="8696325" cy="632460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luxTube_Tutorial.png"/>
          <p:cNvPicPr>
            <a:picLocks noChangeAspect="1"/>
          </p:cNvPicPr>
          <p:nvPr/>
        </p:nvPicPr>
        <p:blipFill>
          <a:blip r:embed="rId2" cstate="print"/>
          <a:stretch>
            <a:fillRect/>
          </a:stretch>
        </p:blipFill>
        <p:spPr>
          <a:xfrm>
            <a:off x="685800" y="0"/>
            <a:ext cx="7596187" cy="6837899"/>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20804_Scheck_Europa_horns_8Radii_tube_nodata.png"/>
          <p:cNvPicPr>
            <a:picLocks noChangeAspect="1"/>
          </p:cNvPicPr>
          <p:nvPr/>
        </p:nvPicPr>
        <p:blipFill>
          <a:blip r:embed="rId2" cstate="print"/>
          <a:stretch>
            <a:fillRect/>
          </a:stretch>
        </p:blipFill>
        <p:spPr>
          <a:xfrm>
            <a:off x="223837" y="266700"/>
            <a:ext cx="8696325" cy="63246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20804_Scheck_Europa_horns_8Radii_tube_withdata.png"/>
          <p:cNvPicPr>
            <a:picLocks noChangeAspect="1"/>
          </p:cNvPicPr>
          <p:nvPr/>
        </p:nvPicPr>
        <p:blipFill>
          <a:blip r:embed="rId2" cstate="print"/>
          <a:stretch>
            <a:fillRect/>
          </a:stretch>
        </p:blipFill>
        <p:spPr>
          <a:xfrm>
            <a:off x="223837" y="266700"/>
            <a:ext cx="8696325" cy="6324600"/>
          </a:xfrm>
          <a:prstGeom prst="rect">
            <a:avLst/>
          </a:prstGeom>
        </p:spPr>
      </p:pic>
      <p:sp>
        <p:nvSpPr>
          <p:cNvPr id="4" name="TextBox 3"/>
          <p:cNvSpPr txBox="1"/>
          <p:nvPr/>
        </p:nvSpPr>
        <p:spPr>
          <a:xfrm>
            <a:off x="3276600" y="1752600"/>
            <a:ext cx="2129109" cy="369332"/>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solidFill>
                  <a:schemeClr val="tx1"/>
                </a:solidFill>
              </a:rPr>
              <a:t>Using JPL ephemeris</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Why video works well with JEEs</a:t>
            </a:r>
            <a:endParaRPr lang="en-US" dirty="0"/>
          </a:p>
        </p:txBody>
      </p:sp>
      <p:sp>
        <p:nvSpPr>
          <p:cNvPr id="3" name="Content Placeholder 2"/>
          <p:cNvSpPr>
            <a:spLocks noGrp="1"/>
          </p:cNvSpPr>
          <p:nvPr>
            <p:ph idx="1"/>
          </p:nvPr>
        </p:nvSpPr>
        <p:spPr>
          <a:xfrm>
            <a:off x="457200" y="1066800"/>
            <a:ext cx="8229600" cy="5334000"/>
          </a:xfrm>
        </p:spPr>
        <p:txBody>
          <a:bodyPr>
            <a:noAutofit/>
          </a:bodyPr>
          <a:lstStyle/>
          <a:p>
            <a:r>
              <a:rPr lang="en-US" sz="1400" dirty="0" smtClean="0"/>
              <a:t>From day one intensity change/time is our first order priority. Relative magnitude, not absolute magnitude.</a:t>
            </a:r>
          </a:p>
          <a:p>
            <a:endParaRPr lang="en-US" sz="800" dirty="0" smtClean="0"/>
          </a:p>
          <a:p>
            <a:r>
              <a:rPr lang="en-US" sz="1400" dirty="0" smtClean="0"/>
              <a:t>Targets are 5</a:t>
            </a:r>
            <a:r>
              <a:rPr lang="en-US" sz="1400" baseline="30000" dirty="0" smtClean="0"/>
              <a:t>th</a:t>
            </a:r>
            <a:r>
              <a:rPr lang="en-US" sz="1400" dirty="0" smtClean="0"/>
              <a:t> to 6</a:t>
            </a:r>
            <a:r>
              <a:rPr lang="en-US" sz="1400" baseline="30000" dirty="0" smtClean="0"/>
              <a:t>th</a:t>
            </a:r>
            <a:r>
              <a:rPr lang="en-US" sz="1400" dirty="0" smtClean="0"/>
              <a:t> magnitude making them accessible to any telescope system.</a:t>
            </a:r>
          </a:p>
          <a:p>
            <a:endParaRPr lang="en-US" sz="1400" dirty="0" smtClean="0"/>
          </a:p>
          <a:p>
            <a:r>
              <a:rPr lang="en-US" sz="1400" dirty="0" smtClean="0"/>
              <a:t>The usual photometric reference, one of the other Jovian moons, is of near equal brightness to the target object making effects of gamma and non-linear CCD response minimal.</a:t>
            </a:r>
          </a:p>
          <a:p>
            <a:endParaRPr lang="en-US" sz="1400" dirty="0" smtClean="0"/>
          </a:p>
          <a:p>
            <a:r>
              <a:rPr lang="en-US" sz="1400" dirty="0" smtClean="0"/>
              <a:t>The usual photometric reference, one of the other Jovian moons, is within tenths of a degree </a:t>
            </a:r>
            <a:r>
              <a:rPr lang="en-US" sz="1400" dirty="0" err="1" smtClean="0"/>
              <a:t>astrometrically</a:t>
            </a:r>
            <a:r>
              <a:rPr lang="en-US" sz="1400" dirty="0" smtClean="0"/>
              <a:t> from the target cancelling out earth’s atmospheric extinction of the target intensity.</a:t>
            </a:r>
          </a:p>
          <a:p>
            <a:endParaRPr lang="en-US" sz="1400" dirty="0" smtClean="0"/>
          </a:p>
          <a:p>
            <a:r>
              <a:rPr lang="en-US" sz="1400" dirty="0" smtClean="0"/>
              <a:t>High imaging rate renders excellent statistics. We first bin ~10 seconds of frames together (for NTSC = 300, PAL = 250) statistically eliminating scintillation effects (Warner, 2006). We then use an approximate 1 minute running average of the binned results increasing S/N even further. Binning large numbers significantly reduces effects of readout noise.</a:t>
            </a:r>
          </a:p>
          <a:p>
            <a:endParaRPr lang="en-US" sz="1400" dirty="0" smtClean="0"/>
          </a:p>
          <a:p>
            <a:r>
              <a:rPr lang="en-US" sz="1400" dirty="0" smtClean="0"/>
              <a:t>With most drift in amateur telescope drive systems, non-uniformity in flatness of the CCD is randomized and thus statistically reduced with large binned data.</a:t>
            </a:r>
          </a:p>
          <a:p>
            <a:endParaRPr lang="en-US" sz="1400" dirty="0" smtClean="0"/>
          </a:p>
          <a:p>
            <a:r>
              <a:rPr lang="en-US" sz="1400" dirty="0" smtClean="0"/>
              <a:t>With 256 ADU from camera, effective intensity resolution &gt; 2 x 10</a:t>
            </a:r>
            <a:r>
              <a:rPr lang="en-US" sz="1400" baseline="30000" dirty="0" smtClean="0"/>
              <a:t>16        </a:t>
            </a:r>
            <a:r>
              <a:rPr lang="en-US" sz="1400" dirty="0" smtClean="0"/>
              <a:t>(300*256= 76,800). Typical (Gaussian) standard deviation = 0.010 to 0.015 magnitude.</a:t>
            </a:r>
            <a:endParaRPr lang="en-US" sz="1400" baseline="30000" dirty="0" smtClean="0"/>
          </a:p>
          <a:p>
            <a:endParaRPr lang="en-US" sz="1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6600" y="2133600"/>
            <a:ext cx="1335622" cy="646331"/>
          </a:xfrm>
          <a:prstGeom prst="rect">
            <a:avLst/>
          </a:prstGeom>
          <a:noFill/>
        </p:spPr>
        <p:txBody>
          <a:bodyPr wrap="none" rtlCol="0">
            <a:spAutoFit/>
          </a:bodyPr>
          <a:lstStyle/>
          <a:p>
            <a:r>
              <a:rPr lang="en-US" dirty="0" smtClean="0"/>
              <a:t>Gamma </a:t>
            </a:r>
            <a:r>
              <a:rPr lang="en-US" dirty="0" err="1" smtClean="0"/>
              <a:t>pics</a:t>
            </a:r>
            <a:endParaRPr lang="en-US" dirty="0" smtClean="0"/>
          </a:p>
          <a:p>
            <a:endParaRPr lang="en-US" dirty="0"/>
          </a:p>
        </p:txBody>
      </p:sp>
      <p:pic>
        <p:nvPicPr>
          <p:cNvPr id="5" name="Picture 4" descr="20091113 gamma compare.png"/>
          <p:cNvPicPr>
            <a:picLocks noChangeAspect="1"/>
          </p:cNvPicPr>
          <p:nvPr/>
        </p:nvPicPr>
        <p:blipFill>
          <a:blip r:embed="rId2" cstate="print"/>
          <a:stretch>
            <a:fillRect/>
          </a:stretch>
        </p:blipFill>
        <p:spPr>
          <a:xfrm>
            <a:off x="223837" y="266700"/>
            <a:ext cx="8696325" cy="63246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20120811_IIxI_miss.png"/>
          <p:cNvPicPr>
            <a:picLocks noChangeAspect="1"/>
          </p:cNvPicPr>
          <p:nvPr/>
        </p:nvPicPr>
        <p:blipFill>
          <a:blip r:embed="rId2" cstate="print"/>
          <a:stretch>
            <a:fillRect/>
          </a:stretch>
        </p:blipFill>
        <p:spPr>
          <a:xfrm>
            <a:off x="223837" y="266700"/>
            <a:ext cx="8696325" cy="6324600"/>
          </a:xfrm>
          <a:prstGeom prst="rect">
            <a:avLst/>
          </a:prstGeom>
        </p:spPr>
      </p:pic>
      <p:cxnSp>
        <p:nvCxnSpPr>
          <p:cNvPr id="4" name="Straight Arrow Connector 3"/>
          <p:cNvCxnSpPr/>
          <p:nvPr/>
        </p:nvCxnSpPr>
        <p:spPr>
          <a:xfrm>
            <a:off x="1524000" y="2895600"/>
            <a:ext cx="6477000"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114800" y="2667000"/>
            <a:ext cx="1349152" cy="369332"/>
          </a:xfrm>
          <a:prstGeom prst="rect">
            <a:avLst/>
          </a:prstGeom>
          <a:solidFill>
            <a:schemeClr val="bg1"/>
          </a:solidFill>
        </p:spPr>
        <p:txBody>
          <a:bodyPr wrap="square" rtlCol="0">
            <a:spAutoFit/>
          </a:bodyPr>
          <a:lstStyle/>
          <a:p>
            <a:r>
              <a:rPr lang="en-US" dirty="0" smtClean="0"/>
              <a:t>165 minutes</a:t>
            </a:r>
            <a:endParaRPr lang="en-US" dirty="0"/>
          </a:p>
        </p:txBody>
      </p:sp>
      <p:sp>
        <p:nvSpPr>
          <p:cNvPr id="6" name="Oval 5"/>
          <p:cNvSpPr/>
          <p:nvPr/>
        </p:nvSpPr>
        <p:spPr>
          <a:xfrm>
            <a:off x="2438400" y="5486400"/>
            <a:ext cx="1143000" cy="609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10000" y="2133600"/>
            <a:ext cx="1886863" cy="369332"/>
          </a:xfrm>
          <a:prstGeom prst="rect">
            <a:avLst/>
          </a:prstGeom>
          <a:noFill/>
        </p:spPr>
        <p:txBody>
          <a:bodyPr wrap="square" rtlCol="0">
            <a:spAutoFit/>
          </a:bodyPr>
          <a:lstStyle/>
          <a:p>
            <a:r>
              <a:rPr lang="en-US" dirty="0" smtClean="0"/>
              <a:t>Jupiter’s elevation</a:t>
            </a:r>
            <a:endParaRPr lang="en-US" dirty="0"/>
          </a:p>
        </p:txBody>
      </p:sp>
      <p:cxnSp>
        <p:nvCxnSpPr>
          <p:cNvPr id="9" name="Straight Arrow Connector 8"/>
          <p:cNvCxnSpPr/>
          <p:nvPr/>
        </p:nvCxnSpPr>
        <p:spPr>
          <a:xfrm rot="5400000">
            <a:off x="7773194" y="2590006"/>
            <a:ext cx="4572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1296194" y="2590006"/>
            <a:ext cx="4572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524000" y="2362200"/>
            <a:ext cx="2286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715000" y="2362200"/>
            <a:ext cx="2286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295400" y="1981200"/>
            <a:ext cx="497252" cy="369332"/>
          </a:xfrm>
          <a:prstGeom prst="rect">
            <a:avLst/>
          </a:prstGeom>
          <a:noFill/>
        </p:spPr>
        <p:txBody>
          <a:bodyPr wrap="none" rtlCol="0">
            <a:spAutoFit/>
          </a:bodyPr>
          <a:lstStyle/>
          <a:p>
            <a:r>
              <a:rPr lang="en-US" dirty="0" smtClean="0"/>
              <a:t>18°</a:t>
            </a:r>
            <a:endParaRPr lang="en-US" dirty="0"/>
          </a:p>
        </p:txBody>
      </p:sp>
      <p:sp>
        <p:nvSpPr>
          <p:cNvPr id="15" name="TextBox 14"/>
          <p:cNvSpPr txBox="1"/>
          <p:nvPr/>
        </p:nvSpPr>
        <p:spPr>
          <a:xfrm>
            <a:off x="7772400" y="1981200"/>
            <a:ext cx="497252" cy="369332"/>
          </a:xfrm>
          <a:prstGeom prst="rect">
            <a:avLst/>
          </a:prstGeom>
          <a:noFill/>
        </p:spPr>
        <p:txBody>
          <a:bodyPr wrap="none" rtlCol="0">
            <a:spAutoFit/>
          </a:bodyPr>
          <a:lstStyle/>
          <a:p>
            <a:r>
              <a:rPr lang="en-US" dirty="0" smtClean="0"/>
              <a:t>52°</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20811 raw intensities.png"/>
          <p:cNvPicPr>
            <a:picLocks noChangeAspect="1"/>
          </p:cNvPicPr>
          <p:nvPr/>
        </p:nvPicPr>
        <p:blipFill>
          <a:blip r:embed="rId2" cstate="print"/>
          <a:stretch>
            <a:fillRect/>
          </a:stretch>
        </p:blipFill>
        <p:spPr>
          <a:xfrm>
            <a:off x="223837" y="261937"/>
            <a:ext cx="8696325" cy="633412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AEP paper.png"/>
          <p:cNvPicPr>
            <a:picLocks noChangeAspect="1"/>
          </p:cNvPicPr>
          <p:nvPr/>
        </p:nvPicPr>
        <p:blipFill>
          <a:blip r:embed="rId2" cstate="print"/>
          <a:stretch>
            <a:fillRect/>
          </a:stretch>
        </p:blipFill>
        <p:spPr>
          <a:xfrm>
            <a:off x="422509" y="0"/>
            <a:ext cx="8298981" cy="6858000"/>
          </a:xfrm>
          <a:prstGeom prst="rect">
            <a:avLst/>
          </a:prstGeom>
        </p:spPr>
      </p:pic>
      <p:sp>
        <p:nvSpPr>
          <p:cNvPr id="3" name="TextBox 2"/>
          <p:cNvSpPr txBox="1"/>
          <p:nvPr/>
        </p:nvSpPr>
        <p:spPr>
          <a:xfrm>
            <a:off x="639819" y="1905000"/>
            <a:ext cx="2530053" cy="646331"/>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pPr algn="ctr"/>
            <a:r>
              <a:rPr lang="en-US" dirty="0" smtClean="0"/>
              <a:t>IAEP Call for observers</a:t>
            </a:r>
          </a:p>
          <a:p>
            <a:pPr algn="ctr"/>
            <a:r>
              <a:rPr lang="en-US" dirty="0" smtClean="0"/>
              <a:t>results published in 2010</a:t>
            </a:r>
            <a:endParaRPr lang="en-US" dirty="0"/>
          </a:p>
        </p:txBody>
      </p:sp>
      <p:sp>
        <p:nvSpPr>
          <p:cNvPr id="4" name="TextBox 3"/>
          <p:cNvSpPr txBox="1"/>
          <p:nvPr/>
        </p:nvSpPr>
        <p:spPr>
          <a:xfrm>
            <a:off x="1219200" y="3429000"/>
            <a:ext cx="6853158" cy="430887"/>
          </a:xfrm>
          <a:prstGeom prst="rect">
            <a:avLst/>
          </a:prstGeom>
        </p:spPr>
        <p:style>
          <a:lnRef idx="0">
            <a:schemeClr val="dk1"/>
          </a:lnRef>
          <a:fillRef idx="3">
            <a:schemeClr val="dk1"/>
          </a:fillRef>
          <a:effectRef idx="3">
            <a:schemeClr val="dk1"/>
          </a:effectRef>
          <a:fontRef idx="minor">
            <a:schemeClr val="lt1"/>
          </a:fontRef>
        </p:style>
        <p:txBody>
          <a:bodyPr wrap="none" rtlCol="0">
            <a:spAutoFit/>
          </a:bodyPr>
          <a:lstStyle/>
          <a:p>
            <a:r>
              <a:rPr lang="en-US" sz="1100" dirty="0" smtClean="0"/>
              <a:t>Degenhardt, S. et. al (2010), </a:t>
            </a:r>
            <a:r>
              <a:rPr lang="en-US" sz="1100" i="1" dirty="0" smtClean="0"/>
              <a:t>Io and Europa Atmosphere Detection through Jovian Mutual Events, </a:t>
            </a:r>
          </a:p>
          <a:p>
            <a:r>
              <a:rPr lang="en-US" sz="1100" b="1" dirty="0" smtClean="0"/>
              <a:t>The Society for Astronomical Science: Proceedings for the 29</a:t>
            </a:r>
            <a:r>
              <a:rPr lang="en-US" sz="1100" b="1" baseline="30000" dirty="0" smtClean="0"/>
              <a:t>th</a:t>
            </a:r>
            <a:r>
              <a:rPr lang="en-US" sz="1100" b="1" dirty="0" smtClean="0"/>
              <a:t> Annual Symposium on Telescope Science</a:t>
            </a:r>
            <a:r>
              <a:rPr lang="en-US" sz="1100" dirty="0" smtClean="0"/>
              <a:t>, p. 91-100</a:t>
            </a:r>
            <a:endParaRPr lang="en-US" sz="11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05200" y="3048000"/>
            <a:ext cx="2740430" cy="646331"/>
          </a:xfrm>
          <a:prstGeom prst="rect">
            <a:avLst/>
          </a:prstGeom>
          <a:noFill/>
        </p:spPr>
        <p:txBody>
          <a:bodyPr wrap="none" rtlCol="0">
            <a:spAutoFit/>
          </a:bodyPr>
          <a:lstStyle/>
          <a:p>
            <a:r>
              <a:rPr lang="en-US" dirty="0" smtClean="0"/>
              <a:t>Add X, Y </a:t>
            </a:r>
            <a:r>
              <a:rPr lang="en-US" dirty="0" err="1" smtClean="0"/>
              <a:t>LiMovie</a:t>
            </a:r>
            <a:r>
              <a:rPr lang="en-US" dirty="0" smtClean="0"/>
              <a:t> 20120811</a:t>
            </a:r>
          </a:p>
          <a:p>
            <a:endParaRPr lang="en-US" dirty="0"/>
          </a:p>
        </p:txBody>
      </p:sp>
      <p:pic>
        <p:nvPicPr>
          <p:cNvPr id="3" name="Picture 2" descr="20120811 object drift on CCD.png"/>
          <p:cNvPicPr>
            <a:picLocks noChangeAspect="1"/>
          </p:cNvPicPr>
          <p:nvPr/>
        </p:nvPicPr>
        <p:blipFill>
          <a:blip r:embed="rId2" cstate="print"/>
          <a:stretch>
            <a:fillRect/>
          </a:stretch>
        </p:blipFill>
        <p:spPr>
          <a:xfrm>
            <a:off x="219075" y="261937"/>
            <a:ext cx="8705850" cy="6334125"/>
          </a:xfrm>
          <a:prstGeom prst="rect">
            <a:avLst/>
          </a:prstGeom>
        </p:spPr>
      </p:pic>
      <p:sp>
        <p:nvSpPr>
          <p:cNvPr id="5" name="TextBox 4"/>
          <p:cNvSpPr txBox="1"/>
          <p:nvPr/>
        </p:nvSpPr>
        <p:spPr>
          <a:xfrm>
            <a:off x="2209800" y="1143000"/>
            <a:ext cx="5285614" cy="369332"/>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dirty="0" smtClean="0">
                <a:solidFill>
                  <a:schemeClr val="tx1"/>
                </a:solidFill>
              </a:rPr>
              <a:t>Tracking drift statistically randomizes CCD non-flatness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5" name="Content Placeholder 4"/>
          <p:cNvSpPr>
            <a:spLocks noGrp="1"/>
          </p:cNvSpPr>
          <p:nvPr>
            <p:ph idx="1"/>
          </p:nvPr>
        </p:nvSpPr>
        <p:spPr>
          <a:xfrm>
            <a:off x="457200" y="1219200"/>
            <a:ext cx="8229600" cy="5334000"/>
          </a:xfrm>
        </p:spPr>
        <p:txBody>
          <a:bodyPr>
            <a:normAutofit fontScale="62500" lnSpcReduction="20000"/>
          </a:bodyPr>
          <a:lstStyle/>
          <a:p>
            <a:r>
              <a:rPr lang="en-US" dirty="0" smtClean="0"/>
              <a:t>JEE2012 Observing Campaign  started in July 2012, multinational observers have signed up to contribute observations both video and CCD, unfiltered and multi-wavelength </a:t>
            </a:r>
            <a:r>
              <a:rPr lang="en-US" dirty="0" smtClean="0"/>
              <a:t>. Spectroscopic </a:t>
            </a:r>
            <a:r>
              <a:rPr lang="en-US" dirty="0" smtClean="0"/>
              <a:t>data sets are </a:t>
            </a:r>
            <a:r>
              <a:rPr lang="en-US" dirty="0" smtClean="0"/>
              <a:t>still desired</a:t>
            </a:r>
            <a:r>
              <a:rPr lang="en-US" dirty="0" smtClean="0"/>
              <a:t>.</a:t>
            </a:r>
          </a:p>
          <a:p>
            <a:endParaRPr lang="en-US" dirty="0" smtClean="0"/>
          </a:p>
          <a:p>
            <a:r>
              <a:rPr lang="en-US" dirty="0" smtClean="0"/>
              <a:t>JEE2012 has now been extended to include Io Torus Tip JEE (ITTJEE) and Conjunction JEE (CJEE)  searching for more flux tube confirmations.</a:t>
            </a:r>
          </a:p>
          <a:p>
            <a:pPr>
              <a:buNone/>
            </a:pPr>
            <a:endParaRPr lang="en-US" dirty="0" smtClean="0"/>
          </a:p>
          <a:p>
            <a:r>
              <a:rPr lang="en-US" dirty="0" smtClean="0"/>
              <a:t>JPL O-C fits and lightcurve inversions are underway for every lightcurve in our JEE database. </a:t>
            </a:r>
          </a:p>
          <a:p>
            <a:pPr>
              <a:buNone/>
            </a:pPr>
            <a:endParaRPr lang="en-US" dirty="0" smtClean="0"/>
          </a:p>
          <a:p>
            <a:r>
              <a:rPr lang="en-US" dirty="0" smtClean="0"/>
              <a:t>The JEE Project has many direct measurements of the material in the Jovian system that will be of benefit to the Juno Mission arriving at Jupiter in 434 days. </a:t>
            </a:r>
            <a:r>
              <a:rPr lang="en-US" dirty="0" smtClean="0">
                <a:hlinkClick r:id="rId2"/>
              </a:rPr>
              <a:t>http://www.nasa.gov/mission_pages/juno/main/index.html</a:t>
            </a:r>
            <a:endParaRPr lang="en-US" dirty="0" smtClean="0"/>
          </a:p>
          <a:p>
            <a:endParaRPr lang="en-US" dirty="0" smtClean="0"/>
          </a:p>
          <a:p>
            <a:r>
              <a:rPr lang="en-US" dirty="0" smtClean="0"/>
              <a:t>JEE techniques may prove valuable for probing </a:t>
            </a:r>
            <a:r>
              <a:rPr lang="en-US" dirty="0" err="1" smtClean="0"/>
              <a:t>exoplanets</a:t>
            </a:r>
            <a:r>
              <a:rPr lang="en-US" dirty="0" smtClean="0"/>
              <a:t>, as most are Jupiter like systems.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Observe!</a:t>
            </a:r>
            <a:endParaRPr lang="en-US" dirty="0"/>
          </a:p>
        </p:txBody>
      </p:sp>
      <p:sp>
        <p:nvSpPr>
          <p:cNvPr id="3" name="Content Placeholder 2"/>
          <p:cNvSpPr>
            <a:spLocks noGrp="1"/>
          </p:cNvSpPr>
          <p:nvPr>
            <p:ph idx="1"/>
          </p:nvPr>
        </p:nvSpPr>
        <p:spPr>
          <a:xfrm>
            <a:off x="228600" y="1600200"/>
            <a:ext cx="8686800" cy="4525963"/>
          </a:xfrm>
        </p:spPr>
        <p:txBody>
          <a:bodyPr>
            <a:normAutofit fontScale="92500"/>
          </a:bodyPr>
          <a:lstStyle/>
          <a:p>
            <a:pPr algn="ctr">
              <a:buNone/>
            </a:pPr>
            <a:r>
              <a:rPr lang="en-US" dirty="0" smtClean="0"/>
              <a:t>Predictions, results, and discussions available @:</a:t>
            </a:r>
          </a:p>
          <a:p>
            <a:pPr algn="ctr">
              <a:buNone/>
            </a:pPr>
            <a:endParaRPr lang="en-US" dirty="0" smtClean="0"/>
          </a:p>
          <a:p>
            <a:pPr algn="ctr">
              <a:buNone/>
            </a:pPr>
            <a:endParaRPr lang="en-US" dirty="0" smtClean="0"/>
          </a:p>
          <a:p>
            <a:pPr algn="ctr">
              <a:buNone/>
            </a:pPr>
            <a:r>
              <a:rPr lang="en-US" dirty="0" smtClean="0">
                <a:hlinkClick r:id="rId2"/>
              </a:rPr>
              <a:t>http://scottysmightymini.com/JEE/</a:t>
            </a:r>
            <a:endParaRPr lang="en-US" dirty="0" smtClean="0"/>
          </a:p>
          <a:p>
            <a:pPr algn="ctr">
              <a:buNone/>
            </a:pPr>
            <a:endParaRPr lang="en-US" dirty="0" smtClean="0"/>
          </a:p>
          <a:p>
            <a:pPr algn="ctr">
              <a:buNone/>
            </a:pPr>
            <a:endParaRPr lang="en-US" dirty="0" smtClean="0"/>
          </a:p>
          <a:p>
            <a:pPr algn="ctr">
              <a:buNone/>
            </a:pPr>
            <a:r>
              <a:rPr lang="en-US" dirty="0" smtClean="0"/>
              <a:t>(Every one in IOTA already possesses all the equipment necessary to make valuable JEE observations.)</a:t>
            </a:r>
          </a:p>
          <a:p>
            <a:pPr algn="ctr">
              <a:buNone/>
            </a:pP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219200"/>
            <a:ext cx="8229600" cy="5257800"/>
          </a:xfrm>
        </p:spPr>
        <p:txBody>
          <a:bodyPr>
            <a:noAutofit/>
          </a:bodyPr>
          <a:lstStyle/>
          <a:p>
            <a:endParaRPr lang="en-US" sz="800" dirty="0" smtClean="0"/>
          </a:p>
          <a:p>
            <a:r>
              <a:rPr lang="en-US" sz="800" dirty="0" err="1" smtClean="0"/>
              <a:t>Arlot</a:t>
            </a:r>
            <a:r>
              <a:rPr lang="en-US" sz="800" dirty="0" smtClean="0"/>
              <a:t>, J.-E., </a:t>
            </a:r>
            <a:r>
              <a:rPr lang="en-US" sz="800" dirty="0" err="1" smtClean="0"/>
              <a:t>Thuillot</a:t>
            </a:r>
            <a:r>
              <a:rPr lang="en-US" sz="800" dirty="0" smtClean="0"/>
              <a:t>, </a:t>
            </a:r>
            <a:r>
              <a:rPr lang="en-US" sz="800" dirty="0" err="1" smtClean="0"/>
              <a:t>W.,Ruatti</a:t>
            </a:r>
            <a:r>
              <a:rPr lang="en-US" sz="800" dirty="0" smtClean="0"/>
              <a:t>, C. and 116 coauthors observers of events: 2009, The PHEMU03 catalogue of observations of the mutual phenomena of the Galilean satellites of Jupiter, Astronomy and Astrophysics, Volume 493, Issue 3, pp.1171-1182 </a:t>
            </a:r>
          </a:p>
          <a:p>
            <a:endParaRPr lang="en-US" sz="800" dirty="0" smtClean="0"/>
          </a:p>
          <a:p>
            <a:r>
              <a:rPr lang="en-US" sz="800" dirty="0" smtClean="0"/>
              <a:t>Michael E. Brown* &amp; Richard E. Hill Discovery of an extended sodium atmosphere around Europa </a:t>
            </a:r>
            <a:r>
              <a:rPr lang="en-US" sz="800" i="1" dirty="0" smtClean="0"/>
              <a:t>Nature </a:t>
            </a:r>
            <a:r>
              <a:rPr lang="en-US" sz="800" b="1" i="1" dirty="0" smtClean="0"/>
              <a:t>380, 229 - 231 (21 March 1996); doi:10.1038/380229a0  </a:t>
            </a:r>
            <a:r>
              <a:rPr lang="en-US" sz="800" dirty="0" smtClean="0"/>
              <a:t>http://www.nature.com/nature/journal/v380/n6571/abs/380229a0.html </a:t>
            </a:r>
          </a:p>
          <a:p>
            <a:endParaRPr lang="en-US" sz="800" dirty="0" smtClean="0"/>
          </a:p>
          <a:p>
            <a:r>
              <a:rPr lang="en-US" sz="800" dirty="0" smtClean="0"/>
              <a:t>Burger, M.H. et al. “Mutual Event Observations of Io's Sodium Corona” (2001) http://www.iop.org/EJ/article/0004-37X/563/2/1063/52792.text.html </a:t>
            </a:r>
          </a:p>
          <a:p>
            <a:endParaRPr lang="en-US" sz="800" dirty="0" smtClean="0"/>
          </a:p>
          <a:p>
            <a:r>
              <a:rPr lang="en-US" sz="800" dirty="0" smtClean="0"/>
              <a:t>Europa’s neutral cloud: morphology and comparisons to Io Matthew H. Burger &amp; Robert E. Johnson </a:t>
            </a:r>
            <a:r>
              <a:rPr lang="en-US" sz="800" dirty="0" err="1" smtClean="0"/>
              <a:t>Icarus</a:t>
            </a:r>
            <a:r>
              <a:rPr lang="en-US" sz="800" dirty="0" smtClean="0"/>
              <a:t> 171 (2004) 557–560 http://people.virginia.edu/~rej/papers04/Burger_Johnson04.pdf </a:t>
            </a:r>
          </a:p>
          <a:p>
            <a:endParaRPr lang="en-US" sz="800" dirty="0" smtClean="0"/>
          </a:p>
          <a:p>
            <a:r>
              <a:rPr lang="en-US" sz="800" dirty="0" smtClean="0"/>
              <a:t>Degenhardt, S. et. al (2010), </a:t>
            </a:r>
            <a:r>
              <a:rPr lang="en-US" sz="800" i="1" dirty="0" smtClean="0"/>
              <a:t>Io and Europa Atmosphere Detection through Jovian Mutual Events, </a:t>
            </a:r>
            <a:r>
              <a:rPr lang="en-US" sz="800" b="1" dirty="0" smtClean="0"/>
              <a:t>The Society for Astronomical Science: Proceedings for the 29</a:t>
            </a:r>
            <a:r>
              <a:rPr lang="en-US" sz="800" b="1" baseline="30000" dirty="0" smtClean="0"/>
              <a:t>th</a:t>
            </a:r>
            <a:r>
              <a:rPr lang="en-US" sz="800" b="1" dirty="0" smtClean="0"/>
              <a:t> Annual Symposium on Telescope Science</a:t>
            </a:r>
            <a:r>
              <a:rPr lang="en-US" sz="800" dirty="0" smtClean="0"/>
              <a:t>, p. 91-100</a:t>
            </a:r>
          </a:p>
          <a:p>
            <a:endParaRPr lang="en-US" sz="800" dirty="0" smtClean="0"/>
          </a:p>
          <a:p>
            <a:r>
              <a:rPr lang="en-US" sz="800" dirty="0" smtClean="0"/>
              <a:t>Degenhardt, S.M., “JEE2012 Call for Observers” (2012) </a:t>
            </a:r>
            <a:r>
              <a:rPr lang="en-US" sz="800" dirty="0" smtClean="0">
                <a:hlinkClick r:id="rId2"/>
              </a:rPr>
              <a:t>http://scottysmightymini.com/JEE/</a:t>
            </a:r>
            <a:endParaRPr lang="en-US" sz="800" dirty="0" smtClean="0"/>
          </a:p>
          <a:p>
            <a:endParaRPr lang="en-US" sz="800" dirty="0" smtClean="0"/>
          </a:p>
          <a:p>
            <a:r>
              <a:rPr lang="en-US" sz="800" dirty="0" smtClean="0"/>
              <a:t>Degenhardt, S. M., Jovian Extinction Event Predictions and Reduction Methods, Author and developer:  </a:t>
            </a:r>
            <a:r>
              <a:rPr lang="en-US" sz="800" dirty="0" smtClean="0">
                <a:hlinkClick r:id="rId3"/>
              </a:rPr>
              <a:t>scotty@scottysmightymini.com</a:t>
            </a:r>
            <a:r>
              <a:rPr lang="en-US" sz="800" dirty="0" smtClean="0"/>
              <a:t>. Observations  and data from </a:t>
            </a:r>
          </a:p>
          <a:p>
            <a:r>
              <a:rPr lang="en-US" sz="800" dirty="0" smtClean="0"/>
              <a:t> </a:t>
            </a:r>
            <a:r>
              <a:rPr lang="en-US" sz="800" i="1" dirty="0" smtClean="0"/>
              <a:t>S. Aguirre, S. Degenhardt, M. </a:t>
            </a:r>
            <a:r>
              <a:rPr lang="en-US" sz="800" i="1" dirty="0" err="1" smtClean="0"/>
              <a:t>Hoskinson</a:t>
            </a:r>
            <a:r>
              <a:rPr lang="en-US" sz="800" i="1" dirty="0" smtClean="0"/>
              <a:t>, A. Scheck, B. </a:t>
            </a:r>
            <a:r>
              <a:rPr lang="en-US" sz="800" i="1" dirty="0" err="1" smtClean="0"/>
              <a:t>Timerson</a:t>
            </a:r>
            <a:r>
              <a:rPr lang="en-US" sz="800" i="1" dirty="0" smtClean="0"/>
              <a:t> , </a:t>
            </a:r>
            <a:r>
              <a:rPr lang="en-US" sz="800" dirty="0" smtClean="0"/>
              <a:t> </a:t>
            </a:r>
            <a:r>
              <a:rPr lang="en-US" sz="800" i="1" dirty="0" smtClean="0"/>
              <a:t>D. Clark , </a:t>
            </a:r>
            <a:r>
              <a:rPr lang="en-US" sz="800" dirty="0" smtClean="0"/>
              <a:t> </a:t>
            </a:r>
            <a:r>
              <a:rPr lang="en-US" sz="800" i="1" dirty="0" smtClean="0"/>
              <a:t>T. Redding, </a:t>
            </a:r>
            <a:r>
              <a:rPr lang="en-US" sz="800" dirty="0" smtClean="0"/>
              <a:t> </a:t>
            </a:r>
            <a:r>
              <a:rPr lang="en-US" sz="800" i="1" dirty="0" smtClean="0"/>
              <a:t>J. Talbot , JPL Horizons On-Line</a:t>
            </a:r>
            <a:endParaRPr lang="en-US" sz="800" dirty="0" smtClean="0"/>
          </a:p>
          <a:p>
            <a:endParaRPr lang="en-US" sz="800" dirty="0" smtClean="0"/>
          </a:p>
          <a:p>
            <a:r>
              <a:rPr lang="en-US" sz="800" dirty="0" smtClean="0"/>
              <a:t>Degenhardt, S.M., “Io atmospheric extinction predictions for 2009 Jovian Mutual Events” (2009) http://scottysmightymini.com/mutuals/Io_atm_extinct_predict2009_2010.htm </a:t>
            </a:r>
          </a:p>
          <a:p>
            <a:endParaRPr lang="en-US" sz="800" dirty="0" smtClean="0"/>
          </a:p>
          <a:p>
            <a:r>
              <a:rPr lang="en-US" sz="800" dirty="0" smtClean="0"/>
              <a:t>Degenhardt, S.M., “Jovian Extinction Event (JEE) predictions for 2010” (2010) http://scottysmightymini.com/JEE/</a:t>
            </a:r>
          </a:p>
          <a:p>
            <a:endParaRPr lang="en-US" sz="800" dirty="0" smtClean="0"/>
          </a:p>
          <a:p>
            <a:r>
              <a:rPr lang="en-US" sz="800" dirty="0" smtClean="0"/>
              <a:t>Gray, B., 2009, Guide 8, planetarium software, http://www.projectpluto.com/ </a:t>
            </a:r>
          </a:p>
          <a:p>
            <a:endParaRPr lang="en-US" sz="800" dirty="0" smtClean="0"/>
          </a:p>
          <a:p>
            <a:r>
              <a:rPr lang="en-US" sz="800" dirty="0" smtClean="0"/>
              <a:t>Miyashita, K., </a:t>
            </a:r>
            <a:r>
              <a:rPr lang="en-US" sz="800" dirty="0" err="1" smtClean="0"/>
              <a:t>LiMovie</a:t>
            </a:r>
            <a:r>
              <a:rPr lang="en-US" sz="800" dirty="0" smtClean="0"/>
              <a:t>, (2008) software to </a:t>
            </a:r>
            <a:r>
              <a:rPr lang="en-US" sz="800" dirty="0" err="1" smtClean="0"/>
              <a:t>photometrically</a:t>
            </a:r>
            <a:r>
              <a:rPr lang="en-US" sz="800" dirty="0" smtClean="0"/>
              <a:t> reduce AVIs. http://www005.upp.so-net.ne.jp/k_miyash/occ02/limovie_en.html </a:t>
            </a:r>
          </a:p>
          <a:p>
            <a:r>
              <a:rPr lang="en-US" sz="800" dirty="0" err="1" smtClean="0"/>
              <a:t>LiMovie</a:t>
            </a:r>
            <a:r>
              <a:rPr lang="en-US" sz="800" dirty="0" smtClean="0"/>
              <a:t> 20030503 http://www005.upp.so-net.ne.jp/k_miyash/occ02/io_ganymede.html </a:t>
            </a:r>
          </a:p>
          <a:p>
            <a:endParaRPr lang="en-US" sz="800" dirty="0" smtClean="0"/>
          </a:p>
          <a:p>
            <a:r>
              <a:rPr lang="en-US" sz="800" dirty="0" smtClean="0"/>
              <a:t>NSDC (Natural Satellites Data Center) database web address: http://www.imcce.fr/hosted_sites/saimirror/obsindhe.htm </a:t>
            </a:r>
          </a:p>
          <a:p>
            <a:endParaRPr lang="en-US" sz="800" dirty="0" smtClean="0"/>
          </a:p>
          <a:p>
            <a:r>
              <a:rPr lang="en-US" sz="800" dirty="0" smtClean="0"/>
              <a:t>Schneider, N. M. et al., “The structure of Io's corona” (1991), </a:t>
            </a:r>
            <a:r>
              <a:rPr lang="en-US" sz="800" dirty="0" err="1" smtClean="0"/>
              <a:t>ApJ</a:t>
            </a:r>
            <a:r>
              <a:rPr lang="en-US" sz="800" dirty="0" smtClean="0"/>
              <a:t>, 368, 298 </a:t>
            </a:r>
          </a:p>
          <a:p>
            <a:endParaRPr lang="en-US" sz="800" dirty="0" smtClean="0"/>
          </a:p>
          <a:p>
            <a:r>
              <a:rPr lang="en-US" sz="800" dirty="0" smtClean="0"/>
              <a:t>Solar System Dynamics Group, Horizons On-Line Ephemeris System, Author     : </a:t>
            </a:r>
            <a:r>
              <a:rPr lang="en-US" sz="800" dirty="0" smtClean="0">
                <a:hlinkClick r:id="rId4"/>
              </a:rPr>
              <a:t>Jon.Giorgini@jpl.nasa.gov</a:t>
            </a:r>
            <a:r>
              <a:rPr lang="en-US" sz="800" dirty="0" smtClean="0"/>
              <a:t>, </a:t>
            </a:r>
            <a:r>
              <a:rPr lang="en-US" sz="800" dirty="0" smtClean="0">
                <a:hlinkClick r:id="rId5"/>
              </a:rPr>
              <a:t>http://ssd.jpl.nasa.gov/horizons.cgi</a:t>
            </a:r>
            <a:endParaRPr lang="en-US" sz="800" dirty="0" smtClean="0"/>
          </a:p>
          <a:p>
            <a:endParaRPr lang="en-US" sz="800" dirty="0" smtClean="0"/>
          </a:p>
          <a:p>
            <a:r>
              <a:rPr lang="en-US" sz="800" dirty="0" smtClean="0"/>
              <a:t>Warner, B., “Lightcurve Photometry and Analysis”, (2006), Springer </a:t>
            </a:r>
            <a:r>
              <a:rPr lang="en-US" sz="800" dirty="0" err="1" smtClean="0"/>
              <a:t>Science+Media</a:t>
            </a:r>
            <a:r>
              <a:rPr lang="en-US" sz="800" dirty="0" smtClean="0"/>
              <a:t>, Inc.</a:t>
            </a:r>
          </a:p>
          <a:p>
            <a:endParaRPr lang="en-US" sz="800" dirty="0" smtClean="0"/>
          </a:p>
          <a:p>
            <a:endParaRPr lang="en-US" sz="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JEE Schematic.png"/>
          <p:cNvPicPr>
            <a:picLocks noChangeAspect="1"/>
          </p:cNvPicPr>
          <p:nvPr/>
        </p:nvPicPr>
        <p:blipFill>
          <a:blip r:embed="rId2" cstate="print"/>
          <a:stretch>
            <a:fillRect/>
          </a:stretch>
        </p:blipFill>
        <p:spPr>
          <a:xfrm>
            <a:off x="-304800" y="381000"/>
            <a:ext cx="10069158" cy="59436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Accomplished in IAEP2009</a:t>
            </a:r>
            <a:endParaRPr lang="en-US" dirty="0"/>
          </a:p>
        </p:txBody>
      </p:sp>
      <p:sp>
        <p:nvSpPr>
          <p:cNvPr id="3" name="Content Placeholder 2"/>
          <p:cNvSpPr>
            <a:spLocks noGrp="1"/>
          </p:cNvSpPr>
          <p:nvPr>
            <p:ph idx="1"/>
          </p:nvPr>
        </p:nvSpPr>
        <p:spPr>
          <a:xfrm>
            <a:off x="304800" y="1676400"/>
            <a:ext cx="8534400" cy="4419600"/>
          </a:xfrm>
        </p:spPr>
        <p:style>
          <a:lnRef idx="3">
            <a:schemeClr val="lt1"/>
          </a:lnRef>
          <a:fillRef idx="1">
            <a:schemeClr val="dk1"/>
          </a:fillRef>
          <a:effectRef idx="1">
            <a:schemeClr val="dk1"/>
          </a:effectRef>
          <a:fontRef idx="minor">
            <a:schemeClr val="lt1"/>
          </a:fontRef>
        </p:style>
        <p:txBody>
          <a:bodyPr>
            <a:normAutofit fontScale="85000" lnSpcReduction="10000"/>
          </a:bodyPr>
          <a:lstStyle/>
          <a:p>
            <a:r>
              <a:rPr lang="en-US" dirty="0" smtClean="0"/>
              <a:t>We find for Io that ~ 8 Io radii extinction detection with an 0.18 magnitude drop common.</a:t>
            </a:r>
          </a:p>
          <a:p>
            <a:endParaRPr lang="en-US" dirty="0" smtClean="0"/>
          </a:p>
          <a:p>
            <a:r>
              <a:rPr lang="en-US" dirty="0" smtClean="0"/>
              <a:t>We have very few Europa JEE data (because our initial focus was on Io events), but we see ~ 20 Europa radii extinction with an 0.18 to 0.25 magnitude drop so far.</a:t>
            </a:r>
          </a:p>
          <a:p>
            <a:endParaRPr lang="en-US" dirty="0" smtClean="0"/>
          </a:p>
          <a:p>
            <a:r>
              <a:rPr lang="en-US" dirty="0" smtClean="0"/>
              <a:t>We do also note asymmetrical events with Io and Europa and uneven </a:t>
            </a:r>
            <a:r>
              <a:rPr lang="en-US" dirty="0" err="1" smtClean="0"/>
              <a:t>lightcurves</a:t>
            </a:r>
            <a:r>
              <a:rPr lang="en-US" dirty="0" smtClean="0"/>
              <a:t> suggesting clumps of material.</a:t>
            </a:r>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2438400" y="274638"/>
            <a:ext cx="4191000" cy="792162"/>
          </a:xfrm>
        </p:spPr>
        <p:style>
          <a:lnRef idx="0">
            <a:schemeClr val="accent2"/>
          </a:lnRef>
          <a:fillRef idx="3">
            <a:schemeClr val="accent2"/>
          </a:fillRef>
          <a:effectRef idx="3">
            <a:schemeClr val="accent2"/>
          </a:effectRef>
          <a:fontRef idx="minor">
            <a:schemeClr val="lt1"/>
          </a:fontRef>
        </p:style>
        <p:txBody>
          <a:bodyPr/>
          <a:lstStyle/>
          <a:p>
            <a:r>
              <a:rPr lang="en-US" dirty="0" smtClean="0"/>
              <a:t>JEE2010</a:t>
            </a:r>
            <a:endParaRPr lang="en-US" dirty="0"/>
          </a:p>
        </p:txBody>
      </p:sp>
      <p:pic>
        <p:nvPicPr>
          <p:cNvPr id="5" name="Content Placeholder 4" descr="Fig09 Io Torus lines.jpg"/>
          <p:cNvPicPr>
            <a:picLocks noGrp="1" noChangeAspect="1"/>
          </p:cNvPicPr>
          <p:nvPr>
            <p:ph idx="4294967295"/>
          </p:nvPr>
        </p:nvPicPr>
        <p:blipFill>
          <a:blip r:embed="rId2" cstate="print"/>
          <a:stretch>
            <a:fillRect/>
          </a:stretch>
        </p:blipFill>
        <p:spPr>
          <a:xfrm>
            <a:off x="1600200" y="1143000"/>
            <a:ext cx="6035675" cy="4525963"/>
          </a:xfrm>
          <a:prstGeom prst="rect">
            <a:avLst/>
          </a:prstGeom>
        </p:spPr>
      </p:pic>
      <p:sp>
        <p:nvSpPr>
          <p:cNvPr id="4" name="Rectangle 3"/>
          <p:cNvSpPr/>
          <p:nvPr/>
        </p:nvSpPr>
        <p:spPr>
          <a:xfrm>
            <a:off x="1219200" y="5715000"/>
            <a:ext cx="6781800" cy="923330"/>
          </a:xfrm>
          <a:prstGeom prst="rect">
            <a:avLst/>
          </a:prstGeom>
        </p:spPr>
        <p:txBody>
          <a:bodyPr wrap="square">
            <a:spAutoFit/>
          </a:bodyPr>
          <a:lstStyle/>
          <a:p>
            <a:pPr algn="ctr"/>
            <a:r>
              <a:rPr lang="en-US" dirty="0" smtClean="0">
                <a:solidFill>
                  <a:schemeClr val="bg1"/>
                </a:solidFill>
              </a:rPr>
              <a:t>After finding repeated atmospheric extinction JEEs, PI Degenhardt theorized that the Torus material of Io should cause Io to self extinct at the tips of the Torus where the material is line of sight collimated.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rus JEE schematic.png"/>
          <p:cNvPicPr>
            <a:picLocks noChangeAspect="1"/>
          </p:cNvPicPr>
          <p:nvPr/>
        </p:nvPicPr>
        <p:blipFill>
          <a:blip r:embed="rId2" cstate="print"/>
          <a:stretch>
            <a:fillRect/>
          </a:stretch>
        </p:blipFill>
        <p:spPr>
          <a:xfrm>
            <a:off x="471487" y="347662"/>
            <a:ext cx="8201025" cy="616267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01101_Talbot_fitV2.png"/>
          <p:cNvPicPr>
            <a:picLocks noChangeAspect="1"/>
          </p:cNvPicPr>
          <p:nvPr/>
        </p:nvPicPr>
        <p:blipFill>
          <a:blip r:embed="rId2" cstate="print"/>
          <a:stretch>
            <a:fillRect/>
          </a:stretch>
        </p:blipFill>
        <p:spPr>
          <a:xfrm>
            <a:off x="223837" y="266700"/>
            <a:ext cx="8696325" cy="6324600"/>
          </a:xfrm>
          <a:prstGeom prst="rect">
            <a:avLst/>
          </a:prstGeom>
        </p:spPr>
      </p:pic>
      <p:sp>
        <p:nvSpPr>
          <p:cNvPr id="4" name="Rectangle 3"/>
          <p:cNvSpPr/>
          <p:nvPr/>
        </p:nvSpPr>
        <p:spPr>
          <a:xfrm>
            <a:off x="990600" y="1600200"/>
            <a:ext cx="7772400" cy="646331"/>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dirty="0" smtClean="0"/>
              <a:t>Observations were made and ~ 0.13 magnitude drop has been documented during tip crossings and we have derived a model for this extinction rate.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2944</TotalTime>
  <Words>1493</Words>
  <Application>Microsoft Office PowerPoint</Application>
  <PresentationFormat>On-screen Show (4:3)</PresentationFormat>
  <Paragraphs>129</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Slide 1</vt:lpstr>
      <vt:lpstr>Slide 2</vt:lpstr>
      <vt:lpstr>Slide 3</vt:lpstr>
      <vt:lpstr>Slide 4</vt:lpstr>
      <vt:lpstr>Slide 5</vt:lpstr>
      <vt:lpstr>Accomplished in IAEP2009</vt:lpstr>
      <vt:lpstr>JEE2010</vt:lpstr>
      <vt:lpstr>Slide 8</vt:lpstr>
      <vt:lpstr>Slide 9</vt:lpstr>
      <vt:lpstr>Hiatus for 2011 – 2013…</vt:lpstr>
      <vt:lpstr>JEE2012 Major shift using JPL ephemeris</vt:lpstr>
      <vt:lpstr>Slide 12</vt:lpstr>
      <vt:lpstr>Slide 13</vt:lpstr>
      <vt:lpstr>Slide 14</vt:lpstr>
      <vt:lpstr>Slide 15</vt:lpstr>
      <vt:lpstr>Slide 16</vt:lpstr>
      <vt:lpstr>Slide 17</vt:lpstr>
      <vt:lpstr>Slide 18</vt:lpstr>
      <vt:lpstr>Slide 19</vt:lpstr>
      <vt:lpstr>Slide 20</vt:lpstr>
      <vt:lpstr>Slide 21</vt:lpstr>
      <vt:lpstr>Slide 22</vt:lpstr>
      <vt:lpstr>“Inverting” a JEE Lightcurve</vt:lpstr>
      <vt:lpstr>Slide 24</vt:lpstr>
      <vt:lpstr>Slide 25</vt:lpstr>
      <vt:lpstr>Slide 26</vt:lpstr>
      <vt:lpstr>Slide 27</vt:lpstr>
      <vt:lpstr>Preliminary JEE2012  Observing Campaign Results</vt:lpstr>
      <vt:lpstr>Slide 29</vt:lpstr>
      <vt:lpstr>Slide 30</vt:lpstr>
      <vt:lpstr>Slide 31</vt:lpstr>
      <vt:lpstr>Slide 32</vt:lpstr>
      <vt:lpstr>Slide 33</vt:lpstr>
      <vt:lpstr>Slide 34</vt:lpstr>
      <vt:lpstr>Slide 35</vt:lpstr>
      <vt:lpstr>Why video works well with JEEs</vt:lpstr>
      <vt:lpstr>Slide 37</vt:lpstr>
      <vt:lpstr>Slide 38</vt:lpstr>
      <vt:lpstr>Slide 39</vt:lpstr>
      <vt:lpstr>Slide 40</vt:lpstr>
      <vt:lpstr>Conclusion</vt:lpstr>
      <vt:lpstr>Observe!</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Scotty</dc:creator>
  <cp:lastModifiedBy>Scotty</cp:lastModifiedBy>
  <cp:revision>145</cp:revision>
  <dcterms:created xsi:type="dcterms:W3CDTF">2012-06-30T14:58:58Z</dcterms:created>
  <dcterms:modified xsi:type="dcterms:W3CDTF">2012-10-17T06:46:59Z</dcterms:modified>
</cp:coreProperties>
</file>